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000" b="1" strike="noStrike" spc="-1">
              <a:solidFill>
                <a:srgbClr val="0C519C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000" b="1" strike="noStrike" spc="-1">
              <a:solidFill>
                <a:srgbClr val="0C519C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000" b="1" strike="noStrike" spc="-1">
              <a:solidFill>
                <a:srgbClr val="0C519C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000" b="1" strike="noStrike" spc="-1">
              <a:solidFill>
                <a:srgbClr val="0C519C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000" b="1" strike="noStrike" spc="-1">
              <a:solidFill>
                <a:srgbClr val="0C519C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000" b="1" strike="noStrike" spc="-1">
              <a:solidFill>
                <a:srgbClr val="0C519C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000" b="1" strike="noStrike" spc="-1">
              <a:solidFill>
                <a:srgbClr val="0C519C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000" b="1" strike="noStrike" spc="-1">
              <a:solidFill>
                <a:srgbClr val="0C519C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000" b="1" strike="noStrike" spc="-1">
              <a:solidFill>
                <a:srgbClr val="0C519C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000" b="1" strike="noStrike" spc="-1">
              <a:solidFill>
                <a:srgbClr val="0C519C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4E5782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68"/>
          <p:cNvPicPr/>
          <p:nvPr/>
        </p:nvPicPr>
        <p:blipFill>
          <a:blip r:embed="rId14"/>
          <a:stretch/>
        </p:blipFill>
        <p:spPr>
          <a:xfrm>
            <a:off x="11543760" y="5889240"/>
            <a:ext cx="645120" cy="96876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000" b="1" strike="noStrike" spc="-1">
                <a:solidFill>
                  <a:srgbClr val="0C519C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700" b="0" strike="noStrike" spc="-1">
                <a:solidFill>
                  <a:srgbClr val="4E5782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700" b="0" strike="noStrike" spc="-1">
                <a:solidFill>
                  <a:srgbClr val="4E5782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gif"/><Relationship Id="rId10" Type="http://schemas.openxmlformats.org/officeDocument/2006/relationships/image" Target="../media/image21.png"/><Relationship Id="rId4" Type="http://schemas.openxmlformats.org/officeDocument/2006/relationships/image" Target="../media/image17.jpe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000" b="1" strike="noStrike" spc="-1">
                <a:solidFill>
                  <a:srgbClr val="0C519C"/>
                </a:solidFill>
                <a:latin typeface="Arial"/>
              </a:rPr>
              <a:t>Einstein toolkit based results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harter Roman" panose="02040503050506020203" pitchFamily="18" charset="0"/>
                <a:ea typeface="Baskerville" panose="02020502070401020303" pitchFamily="18" charset="0"/>
              </a:rPr>
              <a:t>binary black hole mergers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harter Roman" panose="02040503050506020203" pitchFamily="18" charset="0"/>
                <a:ea typeface="Baskerville" panose="02020502070401020303" pitchFamily="18" charset="0"/>
              </a:rPr>
              <a:t>binary neutron star mergers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harter Roman" panose="02040503050506020203" pitchFamily="18" charset="0"/>
                <a:ea typeface="Baskerville" panose="02020502070401020303" pitchFamily="18" charset="0"/>
              </a:rPr>
              <a:t>mixed binaries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harter Roman" panose="02040503050506020203" pitchFamily="18" charset="0"/>
                <a:ea typeface="Baskerville" panose="02020502070401020303" pitchFamily="18" charset="0"/>
              </a:rPr>
              <a:t>supernovae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harter Roman" panose="02040503050506020203" pitchFamily="18" charset="0"/>
                <a:ea typeface="Baskerville" panose="02020502070401020303" pitchFamily="18" charset="0"/>
              </a:rPr>
              <a:t>accretion disks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harter Roman" panose="02040503050506020203" pitchFamily="18" charset="0"/>
                <a:ea typeface="Baskerville" panose="02020502070401020303" pitchFamily="18" charset="0"/>
              </a:rPr>
              <a:t>boson stars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harter Roman" panose="02040503050506020203" pitchFamily="18" charset="0"/>
                <a:ea typeface="Baskerville" panose="02020502070401020303" pitchFamily="18" charset="0"/>
              </a:rPr>
              <a:t>cosmology</a:t>
            </a:r>
          </a:p>
        </p:txBody>
      </p:sp>
      <p:sp>
        <p:nvSpPr>
          <p:cNvPr id="41" name="TextShape 3"/>
          <p:cNvSpPr txBox="1"/>
          <p:nvPr/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harter Roman" panose="02040503050506020203" pitchFamily="18" charset="0"/>
              </a:rPr>
              <a:t>GRMHD simulations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Charter Roman" panose="02040503050506020203" pitchFamily="18" charset="0"/>
              </a:rPr>
              <a:t>2 free, open source, mature codes for ideal MHD simulations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Charter Roman" panose="02040503050506020203" pitchFamily="18" charset="0"/>
              </a:rPr>
              <a:t>force-free MHD code available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Charter Roman" panose="02040503050506020203" pitchFamily="18" charset="0"/>
              </a:rPr>
              <a:t>support for tabulated hot EOS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Charter Roman" panose="02040503050506020203" pitchFamily="18" charset="0"/>
              </a:rPr>
              <a:t>neutrino transport: leakage and M1 moment scheme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Charter Roman" panose="02040503050506020203" pitchFamily="18" charset="0"/>
              </a:rPr>
              <a:t>fully dynamic gravity solver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2000" b="0" strike="noStrike" spc="-1" dirty="0">
              <a:latin typeface="Charter Roman" panose="02040503050506020203" pitchFamily="18" charset="0"/>
            </a:endParaRPr>
          </a:p>
        </p:txBody>
      </p:sp>
      <p:grpSp>
        <p:nvGrpSpPr>
          <p:cNvPr id="42" name="Group 4"/>
          <p:cNvGrpSpPr/>
          <p:nvPr/>
        </p:nvGrpSpPr>
        <p:grpSpPr>
          <a:xfrm>
            <a:off x="4330262" y="2547172"/>
            <a:ext cx="2396157" cy="1585180"/>
            <a:chOff x="4810680" y="2367360"/>
            <a:chExt cx="1890720" cy="1296720"/>
          </a:xfrm>
        </p:grpSpPr>
        <p:pic>
          <p:nvPicPr>
            <p:cNvPr id="43" name="Picture 42"/>
            <p:cNvPicPr/>
            <p:nvPr/>
          </p:nvPicPr>
          <p:blipFill>
            <a:blip r:embed="rId2"/>
            <a:stretch/>
          </p:blipFill>
          <p:spPr>
            <a:xfrm>
              <a:off x="4846320" y="2367360"/>
              <a:ext cx="1855080" cy="110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TextShape 5"/>
            <p:cNvSpPr txBox="1"/>
            <p:nvPr/>
          </p:nvSpPr>
          <p:spPr>
            <a:xfrm>
              <a:off x="4810680" y="3173760"/>
              <a:ext cx="1260000" cy="490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CA" sz="1400" b="0" strike="noStrike" spc="-1">
                  <a:solidFill>
                    <a:srgbClr val="FFFFFF"/>
                  </a:solidFill>
                  <a:latin typeface="Arial"/>
                </a:rPr>
                <a:t>B. Wardell</a:t>
              </a:r>
              <a:endParaRPr lang="en-CA" sz="1400" b="0" strike="noStrike" spc="-1">
                <a:latin typeface="Arial"/>
              </a:endParaRPr>
            </a:p>
          </p:txBody>
        </p:sp>
      </p:grpSp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4149915" y="4095532"/>
            <a:ext cx="2390760" cy="941040"/>
          </a:xfrm>
          <a:prstGeom prst="rect">
            <a:avLst/>
          </a:prstGeom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4"/>
          <a:stretch/>
        </p:blipFill>
        <p:spPr>
          <a:xfrm>
            <a:off x="2326386" y="5458241"/>
            <a:ext cx="2158560" cy="1181520"/>
          </a:xfrm>
          <a:prstGeom prst="rect">
            <a:avLst/>
          </a:prstGeom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5"/>
          <a:stretch/>
        </p:blipFill>
        <p:spPr>
          <a:xfrm>
            <a:off x="5212497" y="5168792"/>
            <a:ext cx="1513922" cy="1512690"/>
          </a:xfrm>
          <a:prstGeom prst="rect">
            <a:avLst/>
          </a:prstGeom>
          <a:ln>
            <a:noFill/>
          </a:ln>
        </p:spPr>
      </p:pic>
      <p:grpSp>
        <p:nvGrpSpPr>
          <p:cNvPr id="48" name="Group 6"/>
          <p:cNvGrpSpPr/>
          <p:nvPr/>
        </p:nvGrpSpPr>
        <p:grpSpPr>
          <a:xfrm>
            <a:off x="653172" y="5454000"/>
            <a:ext cx="1528920" cy="1512000"/>
            <a:chOff x="1625040" y="5429520"/>
            <a:chExt cx="1528920" cy="1512000"/>
          </a:xfrm>
        </p:grpSpPr>
        <p:pic>
          <p:nvPicPr>
            <p:cNvPr id="49" name="Picture 48"/>
            <p:cNvPicPr/>
            <p:nvPr/>
          </p:nvPicPr>
          <p:blipFill>
            <a:blip r:embed="rId6"/>
            <a:srcRect l="16508" t="13844" r="18144" b="6901"/>
            <a:stretch/>
          </p:blipFill>
          <p:spPr>
            <a:xfrm>
              <a:off x="1680840" y="5429520"/>
              <a:ext cx="1473120" cy="1302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Shape 7"/>
            <p:cNvSpPr txBox="1"/>
            <p:nvPr/>
          </p:nvSpPr>
          <p:spPr>
            <a:xfrm>
              <a:off x="1625040" y="6457320"/>
              <a:ext cx="1316520" cy="484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CA" sz="1400" b="0" strike="noStrike" spc="-1">
                  <a:latin typeface="Arial"/>
                </a:rPr>
                <a:t>E. Bentivegna</a:t>
              </a:r>
            </a:p>
          </p:txBody>
        </p:sp>
      </p:grpSp>
      <p:sp>
        <p:nvSpPr>
          <p:cNvPr id="51" name="TextShape 8"/>
          <p:cNvSpPr txBox="1"/>
          <p:nvPr/>
        </p:nvSpPr>
        <p:spPr>
          <a:xfrm>
            <a:off x="2237892" y="6439382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 dirty="0">
                <a:latin typeface="Arial"/>
              </a:rPr>
              <a:t>D. Siegel</a:t>
            </a:r>
          </a:p>
        </p:txBody>
      </p:sp>
      <p:sp>
        <p:nvSpPr>
          <p:cNvPr id="52" name="TextShape 9"/>
          <p:cNvSpPr txBox="1"/>
          <p:nvPr/>
        </p:nvSpPr>
        <p:spPr>
          <a:xfrm>
            <a:off x="4653019" y="6344640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>
                <a:latin typeface="Arial"/>
              </a:rPr>
              <a:t>C. Ott</a:t>
            </a:r>
          </a:p>
        </p:txBody>
      </p:sp>
      <p:sp>
        <p:nvSpPr>
          <p:cNvPr id="53" name="TextShape 10"/>
          <p:cNvSpPr txBox="1"/>
          <p:nvPr/>
        </p:nvSpPr>
        <p:spPr>
          <a:xfrm>
            <a:off x="3103617" y="4880981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>
                <a:latin typeface="Arial"/>
              </a:rPr>
              <a:t>R. Haas</a:t>
            </a:r>
          </a:p>
        </p:txBody>
      </p:sp>
      <p:pic>
        <p:nvPicPr>
          <p:cNvPr id="54" name="Picture 53"/>
          <p:cNvPicPr/>
          <p:nvPr/>
        </p:nvPicPr>
        <p:blipFill>
          <a:blip r:embed="rId7"/>
          <a:stretch/>
        </p:blipFill>
        <p:spPr>
          <a:xfrm>
            <a:off x="6894501" y="5168792"/>
            <a:ext cx="1085400" cy="1199880"/>
          </a:xfrm>
          <a:prstGeom prst="rect">
            <a:avLst/>
          </a:prstGeom>
          <a:ln>
            <a:noFill/>
          </a:ln>
        </p:spPr>
      </p:pic>
      <p:sp>
        <p:nvSpPr>
          <p:cNvPr id="55" name="TextShape 11"/>
          <p:cNvSpPr txBox="1"/>
          <p:nvPr/>
        </p:nvSpPr>
        <p:spPr>
          <a:xfrm>
            <a:off x="6982459" y="6023797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 dirty="0">
                <a:solidFill>
                  <a:srgbClr val="FFFFFF"/>
                </a:solidFill>
                <a:latin typeface="Arial"/>
              </a:rPr>
              <a:t>M. Ruiz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56" name="Picture 55"/>
          <p:cNvPicPr/>
          <p:nvPr/>
        </p:nvPicPr>
        <p:blipFill>
          <a:blip r:embed="rId8"/>
          <a:stretch/>
        </p:blipFill>
        <p:spPr>
          <a:xfrm>
            <a:off x="8090715" y="4851360"/>
            <a:ext cx="1683000" cy="1766880"/>
          </a:xfrm>
          <a:prstGeom prst="rect">
            <a:avLst/>
          </a:prstGeom>
          <a:ln>
            <a:noFill/>
          </a:ln>
        </p:spPr>
      </p:pic>
      <p:sp>
        <p:nvSpPr>
          <p:cNvPr id="57" name="TextShape 12"/>
          <p:cNvSpPr txBox="1"/>
          <p:nvPr/>
        </p:nvSpPr>
        <p:spPr>
          <a:xfrm>
            <a:off x="7381395" y="6397661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 dirty="0">
                <a:latin typeface="Arial"/>
              </a:rPr>
              <a:t>Z. Etienne</a:t>
            </a:r>
          </a:p>
        </p:txBody>
      </p:sp>
      <p:pic>
        <p:nvPicPr>
          <p:cNvPr id="58" name="Picture 57"/>
          <p:cNvPicPr/>
          <p:nvPr/>
        </p:nvPicPr>
        <p:blipFill>
          <a:blip r:embed="rId9"/>
          <a:stretch/>
        </p:blipFill>
        <p:spPr>
          <a:xfrm>
            <a:off x="9748800" y="4901119"/>
            <a:ext cx="1524240" cy="1524240"/>
          </a:xfrm>
          <a:prstGeom prst="rect">
            <a:avLst/>
          </a:prstGeom>
          <a:ln>
            <a:noFill/>
          </a:ln>
        </p:spPr>
      </p:pic>
      <p:sp>
        <p:nvSpPr>
          <p:cNvPr id="59" name="TextShape 13"/>
          <p:cNvSpPr txBox="1"/>
          <p:nvPr/>
        </p:nvSpPr>
        <p:spPr>
          <a:xfrm>
            <a:off x="9748800" y="6425359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 dirty="0">
                <a:latin typeface="Arial"/>
              </a:rPr>
              <a:t>V. Mewes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63"/>
          <p:cNvPicPr/>
          <p:nvPr/>
        </p:nvPicPr>
        <p:blipFill>
          <a:blip r:embed="rId2"/>
          <a:srcRect t="23806" b="23819"/>
          <a:stretch/>
        </p:blipFill>
        <p:spPr>
          <a:xfrm>
            <a:off x="792000" y="661680"/>
            <a:ext cx="10620720" cy="4748400"/>
          </a:xfrm>
          <a:prstGeom prst="rect">
            <a:avLst/>
          </a:prstGeom>
          <a:ln>
            <a:noFill/>
          </a:ln>
        </p:spPr>
      </p:pic>
      <p:pic>
        <p:nvPicPr>
          <p:cNvPr id="61" name="Picture 268"/>
          <p:cNvPicPr/>
          <p:nvPr/>
        </p:nvPicPr>
        <p:blipFill>
          <a:blip r:embed="rId3"/>
          <a:stretch/>
        </p:blipFill>
        <p:spPr>
          <a:xfrm>
            <a:off x="732600" y="2671200"/>
            <a:ext cx="1845000" cy="2770920"/>
          </a:xfrm>
          <a:prstGeom prst="rect">
            <a:avLst/>
          </a:prstGeom>
          <a:ln>
            <a:noFill/>
          </a:ln>
        </p:spPr>
      </p:pic>
      <p:sp>
        <p:nvSpPr>
          <p:cNvPr id="62" name="CustomShape 1"/>
          <p:cNvSpPr/>
          <p:nvPr/>
        </p:nvSpPr>
        <p:spPr>
          <a:xfrm>
            <a:off x="4188240" y="2949840"/>
            <a:ext cx="4500720" cy="5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113 users on 6 continents!</a:t>
            </a:r>
            <a:endParaRPr lang="en-CA" sz="2600" b="0" strike="noStrike" spc="-1"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7264800" y="5408640"/>
            <a:ext cx="4042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http://www.einsteintoolkit.org</a:t>
            </a:r>
            <a:endParaRPr lang="en-CA" sz="2400" b="0" strike="noStrike" spc="-1">
              <a:latin typeface="Arial"/>
            </a:endParaRPr>
          </a:p>
        </p:txBody>
      </p:sp>
      <p:pic>
        <p:nvPicPr>
          <p:cNvPr id="64" name="Picture 4"/>
          <p:cNvPicPr/>
          <p:nvPr/>
        </p:nvPicPr>
        <p:blipFill>
          <a:blip r:embed="rId4"/>
          <a:stretch/>
        </p:blipFill>
        <p:spPr>
          <a:xfrm>
            <a:off x="586800" y="192600"/>
            <a:ext cx="5077800" cy="1905480"/>
          </a:xfrm>
          <a:prstGeom prst="rect">
            <a:avLst/>
          </a:prstGeom>
          <a:ln>
            <a:noFill/>
          </a:ln>
        </p:spPr>
      </p:pic>
      <p:pic>
        <p:nvPicPr>
          <p:cNvPr id="65" name="Picture 64"/>
          <p:cNvPicPr/>
          <p:nvPr/>
        </p:nvPicPr>
        <p:blipFill>
          <a:blip r:embed="rId5"/>
          <a:stretch/>
        </p:blipFill>
        <p:spPr>
          <a:xfrm>
            <a:off x="6790680" y="294840"/>
            <a:ext cx="5099040" cy="180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000" b="1" strike="noStrike" spc="-1">
                <a:solidFill>
                  <a:srgbClr val="0C519C"/>
                </a:solidFill>
                <a:latin typeface="Arial"/>
              </a:rPr>
              <a:t>Einstein toolkit</a:t>
            </a:r>
          </a:p>
        </p:txBody>
      </p:sp>
      <p:sp>
        <p:nvSpPr>
          <p:cNvPr id="67" name="TextShape 2"/>
          <p:cNvSpPr txBox="1"/>
          <p:nvPr/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85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Goals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community-driven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700" b="0" strike="noStrike" spc="-1">
                <a:solidFill>
                  <a:srgbClr val="4E5782"/>
                </a:solidFill>
                <a:latin typeface="Arial"/>
              </a:rPr>
              <a:t>mailing list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700" b="0" strike="noStrike" spc="-1">
                <a:solidFill>
                  <a:srgbClr val="4E5782"/>
                </a:solidFill>
                <a:latin typeface="Arial"/>
              </a:rPr>
              <a:t>wiki, bug tracker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core computational tools for relativistic astrophysics and gravitational physics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Components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Cactus thorns for GW science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Simulation factory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GetComponents component retrieval tool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Kranc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Waveform analysis</a:t>
            </a:r>
          </a:p>
        </p:txBody>
      </p:sp>
      <p:sp>
        <p:nvSpPr>
          <p:cNvPr id="68" name="TextShape 3"/>
          <p:cNvSpPr txBox="1"/>
          <p:nvPr/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Guiding principles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Open, community-driven software development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Well thought out and stable interfaces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Separation of physics software from computational science infrastructure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complete working production codes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does not itself develop codes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codes are proposed for inclusion, then reviewed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must be of current interest for the community</a:t>
            </a:r>
          </a:p>
        </p:txBody>
      </p:sp>
      <p:pic>
        <p:nvPicPr>
          <p:cNvPr id="69" name="Picture 68"/>
          <p:cNvPicPr/>
          <p:nvPr/>
        </p:nvPicPr>
        <p:blipFill>
          <a:blip r:embed="rId2"/>
          <a:stretch/>
        </p:blipFill>
        <p:spPr>
          <a:xfrm>
            <a:off x="4370400" y="3431880"/>
            <a:ext cx="1494000" cy="1120320"/>
          </a:xfrm>
          <a:prstGeom prst="rect">
            <a:avLst/>
          </a:prstGeom>
          <a:ln>
            <a:noFill/>
          </a:ln>
        </p:spPr>
      </p:pic>
      <p:pic>
        <p:nvPicPr>
          <p:cNvPr id="70" name="Picture 69"/>
          <p:cNvPicPr/>
          <p:nvPr/>
        </p:nvPicPr>
        <p:blipFill>
          <a:blip r:embed="rId3"/>
          <a:stretch/>
        </p:blipFill>
        <p:spPr>
          <a:xfrm>
            <a:off x="3715920" y="4932720"/>
            <a:ext cx="1428480" cy="67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2589120" y="1218240"/>
            <a:ext cx="8970480" cy="48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Open source framework</a:t>
            </a:r>
            <a:endParaRPr lang="en-CA" sz="2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Decentralized code development</a:t>
            </a:r>
            <a:endParaRPr lang="en-CA" sz="2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Active and friendly user community</a:t>
            </a:r>
            <a:endParaRPr lang="en-CA" sz="2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Gordon Bell price in 2001</a:t>
            </a:r>
            <a:endParaRPr lang="en-CA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Infrastructure modules</a:t>
            </a:r>
            <a:endParaRPr lang="en-CA" sz="2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Parameter file handling</a:t>
            </a:r>
            <a:endParaRPr lang="en-CA" sz="2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Parallelization (MPI + OpenMP)</a:t>
            </a:r>
            <a:endParaRPr lang="en-CA" sz="2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Mesh refinement</a:t>
            </a:r>
            <a:endParaRPr lang="en-CA" sz="2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IO and checkpointing</a:t>
            </a:r>
            <a:endParaRPr lang="en-CA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Physics modules</a:t>
            </a:r>
            <a:endParaRPr lang="en-CA" sz="2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Spacetime evolution</a:t>
            </a:r>
            <a:endParaRPr lang="en-CA" sz="2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General relativistic radiation magnetohydrodynamics</a:t>
            </a:r>
            <a:endParaRPr lang="en-CA" sz="2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4E5782"/>
                </a:solidFill>
                <a:latin typeface="Arial"/>
                <a:ea typeface="ＭＳ Ｐゴシック"/>
              </a:rPr>
              <a:t>Multigrid elliptic solver 			</a:t>
            </a:r>
            <a:endParaRPr lang="en-CA" sz="2400" b="0" strike="noStrike" spc="-1">
              <a:latin typeface="Arial"/>
            </a:endParaRPr>
          </a:p>
        </p:txBody>
      </p:sp>
      <p:pic>
        <p:nvPicPr>
          <p:cNvPr id="72" name="Picture 265"/>
          <p:cNvPicPr/>
          <p:nvPr/>
        </p:nvPicPr>
        <p:blipFill>
          <a:blip r:embed="rId2"/>
          <a:stretch/>
        </p:blipFill>
        <p:spPr>
          <a:xfrm>
            <a:off x="793080" y="1150560"/>
            <a:ext cx="1060200" cy="2196000"/>
          </a:xfrm>
          <a:prstGeom prst="rect">
            <a:avLst/>
          </a:prstGeom>
          <a:ln>
            <a:noFill/>
          </a:ln>
        </p:spPr>
      </p:pic>
      <p:pic>
        <p:nvPicPr>
          <p:cNvPr id="73" name="Picture 5"/>
          <p:cNvPicPr/>
          <p:nvPr/>
        </p:nvPicPr>
        <p:blipFill>
          <a:blip r:embed="rId3"/>
          <a:stretch/>
        </p:blipFill>
        <p:spPr>
          <a:xfrm>
            <a:off x="8653680" y="3100680"/>
            <a:ext cx="990000" cy="889200"/>
          </a:xfrm>
          <a:prstGeom prst="rect">
            <a:avLst/>
          </a:prstGeom>
          <a:ln>
            <a:noFill/>
          </a:ln>
        </p:spPr>
      </p:pic>
      <p:pic>
        <p:nvPicPr>
          <p:cNvPr id="74" name="Picture 264"/>
          <p:cNvPicPr/>
          <p:nvPr/>
        </p:nvPicPr>
        <p:blipFill>
          <a:blip r:embed="rId4"/>
          <a:srcRect r="47110"/>
          <a:stretch/>
        </p:blipFill>
        <p:spPr>
          <a:xfrm>
            <a:off x="6774120" y="3885120"/>
            <a:ext cx="4606200" cy="1476360"/>
          </a:xfrm>
          <a:prstGeom prst="rect">
            <a:avLst/>
          </a:prstGeom>
          <a:ln>
            <a:noFill/>
          </a:ln>
        </p:spPr>
      </p:pic>
      <p:pic>
        <p:nvPicPr>
          <p:cNvPr id="75" name="Picture 267"/>
          <p:cNvPicPr/>
          <p:nvPr/>
        </p:nvPicPr>
        <p:blipFill>
          <a:blip r:embed="rId5"/>
          <a:stretch/>
        </p:blipFill>
        <p:spPr>
          <a:xfrm>
            <a:off x="9644040" y="3169440"/>
            <a:ext cx="1736280" cy="731520"/>
          </a:xfrm>
          <a:prstGeom prst="rect">
            <a:avLst/>
          </a:prstGeom>
          <a:ln>
            <a:noFill/>
          </a:ln>
        </p:spPr>
      </p:pic>
      <p:pic>
        <p:nvPicPr>
          <p:cNvPr id="76" name="Picture 268"/>
          <p:cNvPicPr/>
          <p:nvPr/>
        </p:nvPicPr>
        <p:blipFill>
          <a:blip r:embed="rId6"/>
          <a:stretch/>
        </p:blipFill>
        <p:spPr>
          <a:xfrm>
            <a:off x="1224360" y="3352320"/>
            <a:ext cx="1522080" cy="2286000"/>
          </a:xfrm>
          <a:prstGeom prst="rect">
            <a:avLst/>
          </a:prstGeom>
          <a:ln>
            <a:noFill/>
          </a:ln>
        </p:spPr>
      </p:pic>
      <p:pic>
        <p:nvPicPr>
          <p:cNvPr id="77" name="Picture 4"/>
          <p:cNvPicPr/>
          <p:nvPr/>
        </p:nvPicPr>
        <p:blipFill>
          <a:blip r:embed="rId7"/>
          <a:stretch/>
        </p:blipFill>
        <p:spPr>
          <a:xfrm>
            <a:off x="6639120" y="203040"/>
            <a:ext cx="5077800" cy="1905480"/>
          </a:xfrm>
          <a:prstGeom prst="rect">
            <a:avLst/>
          </a:prstGeom>
          <a:ln>
            <a:noFill/>
          </a:ln>
        </p:spPr>
      </p:pic>
      <p:pic>
        <p:nvPicPr>
          <p:cNvPr id="78" name="Picture 266"/>
          <p:cNvPicPr/>
          <p:nvPr/>
        </p:nvPicPr>
        <p:blipFill>
          <a:blip r:embed="rId8"/>
          <a:stretch/>
        </p:blipFill>
        <p:spPr>
          <a:xfrm>
            <a:off x="1689120" y="685440"/>
            <a:ext cx="1130400" cy="1131120"/>
          </a:xfrm>
          <a:prstGeom prst="rect">
            <a:avLst/>
          </a:prstGeom>
          <a:ln>
            <a:noFill/>
          </a:ln>
        </p:spPr>
      </p:pic>
      <p:pic>
        <p:nvPicPr>
          <p:cNvPr id="79" name="Picture 6"/>
          <p:cNvPicPr/>
          <p:nvPr/>
        </p:nvPicPr>
        <p:blipFill>
          <a:blip r:embed="rId9"/>
          <a:stretch/>
        </p:blipFill>
        <p:spPr>
          <a:xfrm>
            <a:off x="9095400" y="2387880"/>
            <a:ext cx="2284920" cy="774720"/>
          </a:xfrm>
          <a:prstGeom prst="rect">
            <a:avLst/>
          </a:prstGeom>
          <a:ln>
            <a:noFill/>
          </a:ln>
        </p:spPr>
      </p:pic>
      <p:pic>
        <p:nvPicPr>
          <p:cNvPr id="80" name="Picture 7"/>
          <p:cNvPicPr/>
          <p:nvPr/>
        </p:nvPicPr>
        <p:blipFill>
          <a:blip r:embed="rId10"/>
          <a:stretch/>
        </p:blipFill>
        <p:spPr>
          <a:xfrm>
            <a:off x="8362440" y="2429280"/>
            <a:ext cx="732600" cy="73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609480" y="579600"/>
            <a:ext cx="10969560" cy="5553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multi-physics problems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numerical general relativity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magnetohydrodynamics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neutrino radiation transport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nuclear physics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vast range of scales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hundreds of milliseconds for</a:t>
            </a:r>
            <a:br/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final merger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possibly seconds to collapse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turbulent scale in disk and</a:t>
            </a:r>
            <a:br/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contact layer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accretion disk around remnant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gravitational wave zone</a:t>
            </a:r>
          </a:p>
        </p:txBody>
      </p:sp>
      <p:pic>
        <p:nvPicPr>
          <p:cNvPr id="82" name="Picture 81"/>
          <p:cNvPicPr/>
          <p:nvPr/>
        </p:nvPicPr>
        <p:blipFill>
          <a:blip r:embed="rId2"/>
          <a:srcRect l="31145" t="28882" r="30724" b="40077"/>
          <a:stretch/>
        </p:blipFill>
        <p:spPr>
          <a:xfrm>
            <a:off x="5729040" y="573120"/>
            <a:ext cx="2614320" cy="212796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9203760" y="1176120"/>
            <a:ext cx="2855160" cy="384624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4"/>
          <a:stretch/>
        </p:blipFill>
        <p:spPr>
          <a:xfrm>
            <a:off x="5112000" y="2959920"/>
            <a:ext cx="4269960" cy="2101680"/>
          </a:xfrm>
          <a:prstGeom prst="rect">
            <a:avLst/>
          </a:prstGeom>
          <a:ln>
            <a:noFill/>
          </a:ln>
        </p:spPr>
      </p:pic>
      <p:sp>
        <p:nvSpPr>
          <p:cNvPr id="85" name="TextShape 2"/>
          <p:cNvSpPr txBox="1"/>
          <p:nvPr/>
        </p:nvSpPr>
        <p:spPr>
          <a:xfrm>
            <a:off x="5730120" y="2336400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>
                <a:solidFill>
                  <a:srgbClr val="FFFFFF"/>
                </a:solidFill>
                <a:latin typeface="Arial"/>
              </a:rPr>
              <a:t>R. Haas</a:t>
            </a:r>
            <a:endParaRPr lang="en-CA" sz="1400" b="0" strike="noStrike" spc="-1">
              <a:latin typeface="Arial"/>
            </a:endParaRPr>
          </a:p>
        </p:txBody>
      </p:sp>
      <p:sp>
        <p:nvSpPr>
          <p:cNvPr id="86" name="TextShape 3"/>
          <p:cNvSpPr txBox="1"/>
          <p:nvPr/>
        </p:nvSpPr>
        <p:spPr>
          <a:xfrm>
            <a:off x="5644440" y="4824000"/>
            <a:ext cx="1150920" cy="42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>
                <a:latin typeface="Arial"/>
              </a:rPr>
              <a:t>J. Lippuner</a:t>
            </a:r>
          </a:p>
        </p:txBody>
      </p:sp>
      <p:sp>
        <p:nvSpPr>
          <p:cNvPr id="87" name="TextShape 4"/>
          <p:cNvSpPr txBox="1"/>
          <p:nvPr/>
        </p:nvSpPr>
        <p:spPr>
          <a:xfrm>
            <a:off x="10872360" y="4980600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>
                <a:latin typeface="Arial"/>
              </a:rPr>
              <a:t>P. Moesta</a:t>
            </a:r>
          </a:p>
        </p:txBody>
      </p:sp>
      <p:pic>
        <p:nvPicPr>
          <p:cNvPr id="88" name="Picture 87"/>
          <p:cNvPicPr/>
          <p:nvPr/>
        </p:nvPicPr>
        <p:blipFill>
          <a:blip r:embed="rId5"/>
          <a:stretch/>
        </p:blipFill>
        <p:spPr>
          <a:xfrm>
            <a:off x="6786000" y="5079960"/>
            <a:ext cx="2684880" cy="1175400"/>
          </a:xfrm>
          <a:prstGeom prst="rect">
            <a:avLst/>
          </a:prstGeom>
          <a:ln>
            <a:noFill/>
          </a:ln>
        </p:spPr>
      </p:pic>
      <p:sp>
        <p:nvSpPr>
          <p:cNvPr id="89" name="TextShape 5"/>
          <p:cNvSpPr txBox="1"/>
          <p:nvPr/>
        </p:nvSpPr>
        <p:spPr>
          <a:xfrm>
            <a:off x="6838920" y="6188760"/>
            <a:ext cx="1150920" cy="42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>
                <a:latin typeface="Arial"/>
              </a:rPr>
              <a:t>S. Rosofsky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000" b="1" strike="noStrike" spc="-1">
                <a:solidFill>
                  <a:srgbClr val="0C519C"/>
                </a:solidFill>
                <a:latin typeface="Arial"/>
              </a:rPr>
              <a:t>New compute architectures</a:t>
            </a:r>
          </a:p>
        </p:txBody>
      </p:sp>
      <p:sp>
        <p:nvSpPr>
          <p:cNvPr id="91" name="TextShape 2"/>
          <p:cNvSpPr txBox="1"/>
          <p:nvPr/>
        </p:nvSpPr>
        <p:spPr>
          <a:xfrm>
            <a:off x="609120" y="142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Many core architectures and GPUs required different code strategies than classical CPUs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Chemora: high level code generation for GPUs  </a:t>
            </a:r>
          </a:p>
        </p:txBody>
      </p:sp>
      <p:pic>
        <p:nvPicPr>
          <p:cNvPr id="92" name="Picture 91"/>
          <p:cNvPicPr/>
          <p:nvPr/>
        </p:nvPicPr>
        <p:blipFill>
          <a:blip r:embed="rId2"/>
          <a:srcRect l="13925" t="7581" r="41585" b="19732"/>
          <a:stretch/>
        </p:blipFill>
        <p:spPr>
          <a:xfrm>
            <a:off x="6662880" y="1480320"/>
            <a:ext cx="5009400" cy="2444040"/>
          </a:xfrm>
          <a:prstGeom prst="rect">
            <a:avLst/>
          </a:prstGeom>
          <a:ln>
            <a:noFill/>
          </a:ln>
        </p:spPr>
      </p:pic>
      <p:pic>
        <p:nvPicPr>
          <p:cNvPr id="93" name="Picture 92"/>
          <p:cNvPicPr/>
          <p:nvPr/>
        </p:nvPicPr>
        <p:blipFill>
          <a:blip r:embed="rId3"/>
          <a:srcRect l="34403" t="31947" r="21341" b="38453"/>
          <a:stretch/>
        </p:blipFill>
        <p:spPr>
          <a:xfrm>
            <a:off x="798480" y="3378240"/>
            <a:ext cx="5392800" cy="2956320"/>
          </a:xfrm>
          <a:prstGeom prst="rect">
            <a:avLst/>
          </a:prstGeom>
          <a:ln>
            <a:noFill/>
          </a:ln>
        </p:spPr>
      </p:pic>
      <p:sp>
        <p:nvSpPr>
          <p:cNvPr id="94" name="TextShape 3"/>
          <p:cNvSpPr txBox="1"/>
          <p:nvPr/>
        </p:nvSpPr>
        <p:spPr>
          <a:xfrm>
            <a:off x="10561320" y="3832200"/>
            <a:ext cx="1288800" cy="28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>
                <a:latin typeface="Arial"/>
              </a:rPr>
              <a:t>M. Blazewicz</a:t>
            </a:r>
          </a:p>
        </p:txBody>
      </p:sp>
      <p:sp>
        <p:nvSpPr>
          <p:cNvPr id="95" name="TextShape 4"/>
          <p:cNvSpPr txBox="1"/>
          <p:nvPr/>
        </p:nvSpPr>
        <p:spPr>
          <a:xfrm>
            <a:off x="4930560" y="6039360"/>
            <a:ext cx="2213280" cy="28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b="0" strike="noStrike" spc="-1">
                <a:latin typeface="Arial"/>
              </a:rPr>
              <a:t>M. Blazewicz</a:t>
            </a:r>
          </a:p>
        </p:txBody>
      </p:sp>
      <p:sp>
        <p:nvSpPr>
          <p:cNvPr id="96" name="TextShape 5"/>
          <p:cNvSpPr txBox="1"/>
          <p:nvPr/>
        </p:nvSpPr>
        <p:spPr>
          <a:xfrm>
            <a:off x="6464520" y="4267800"/>
            <a:ext cx="5352840" cy="198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speed comparable to hand optimized code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faster tuning than runtime measurement due to model</a:t>
            </a:r>
            <a:br/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based approach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000" b="1" strike="noStrike" spc="-1">
                <a:solidFill>
                  <a:srgbClr val="0C519C"/>
                </a:solidFill>
                <a:latin typeface="Arial"/>
              </a:rPr>
              <a:t>DataVault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simulation data repository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waveforms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initial data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equations of state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simulation snapshots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features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searchable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persistent, data provenance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citable (DOI)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open license for data</a:t>
            </a:r>
          </a:p>
        </p:txBody>
      </p:sp>
      <p:sp>
        <p:nvSpPr>
          <p:cNvPr id="99" name="TextShape 3"/>
          <p:cNvSpPr txBox="1"/>
          <p:nvPr/>
        </p:nvSpPr>
        <p:spPr>
          <a:xfrm>
            <a:off x="4286160" y="1604520"/>
            <a:ext cx="5352840" cy="247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why a new database?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domain-specific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community-centric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huge dataset(s)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interactive analysis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E5782"/>
                </a:solidFill>
                <a:latin typeface="Arial"/>
              </a:rPr>
              <a:t>online visualization</a:t>
            </a:r>
          </a:p>
        </p:txBody>
      </p:sp>
      <p:pic>
        <p:nvPicPr>
          <p:cNvPr id="100" name="Picture 99"/>
          <p:cNvPicPr/>
          <p:nvPr/>
        </p:nvPicPr>
        <p:blipFill>
          <a:blip r:embed="rId2"/>
          <a:srcRect l="44983" t="31587" r="24139" b="42500"/>
          <a:stretch/>
        </p:blipFill>
        <p:spPr>
          <a:xfrm>
            <a:off x="4669200" y="4292640"/>
            <a:ext cx="4961160" cy="185580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3"/>
          <a:srcRect r="40220"/>
          <a:stretch/>
        </p:blipFill>
        <p:spPr>
          <a:xfrm>
            <a:off x="7660800" y="57600"/>
            <a:ext cx="4528080" cy="3993840"/>
          </a:xfrm>
          <a:prstGeom prst="rect">
            <a:avLst/>
          </a:prstGeom>
          <a:ln>
            <a:noFill/>
          </a:ln>
        </p:spPr>
      </p:pic>
      <p:sp>
        <p:nvSpPr>
          <p:cNvPr id="102" name="TextShape 4"/>
          <p:cNvSpPr txBox="1"/>
          <p:nvPr/>
        </p:nvSpPr>
        <p:spPr>
          <a:xfrm>
            <a:off x="4766760" y="6093720"/>
            <a:ext cx="2372760" cy="5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CA" sz="1200" b="0" strike="noStrike" spc="-1">
                <a:latin typeface="Times New Roman"/>
              </a:rPr>
              <a:t>Q. Zhang</a:t>
            </a:r>
            <a:endParaRPr lang="en-CA" sz="1200" b="0" strike="noStrike" spc="-1">
              <a:solidFill>
                <a:srgbClr val="666666"/>
              </a:solidFill>
              <a:latin typeface="Times New Roman"/>
            </a:endParaRPr>
          </a:p>
        </p:txBody>
      </p:sp>
      <p:sp>
        <p:nvSpPr>
          <p:cNvPr id="103" name="TextShape 5"/>
          <p:cNvSpPr txBox="1"/>
          <p:nvPr/>
        </p:nvSpPr>
        <p:spPr>
          <a:xfrm>
            <a:off x="7683120" y="4114080"/>
            <a:ext cx="2372760" cy="5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CA" sz="1200" b="0" strike="noStrike" spc="-1">
                <a:latin typeface="Times New Roman"/>
              </a:rPr>
              <a:t>Q. Zhang</a:t>
            </a:r>
            <a:endParaRPr lang="en-CA" sz="1200" b="0" strike="noStrike" spc="-1">
              <a:solidFill>
                <a:srgbClr val="666666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000" b="1" strike="noStrike" spc="-1">
                <a:solidFill>
                  <a:srgbClr val="0C519C"/>
                </a:solidFill>
                <a:latin typeface="Arial"/>
              </a:rPr>
              <a:t>Future of the Einstein Toolkit</a:t>
            </a:r>
          </a:p>
        </p:txBody>
      </p:sp>
      <p:sp>
        <p:nvSpPr>
          <p:cNvPr id="105" name="TextShape 2"/>
          <p:cNvSpPr txBox="1"/>
          <p:nvPr/>
        </p:nvSpPr>
        <p:spPr>
          <a:xfrm>
            <a:off x="651240" y="223488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Black hole waveforms for LIGO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Double neutron star / BH - NS waveforms for LIGO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Dynamical and optical properties of the large-scale Universe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GR+X modified gravity. I.e., boson fields.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Core collapse supernovae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Ejecta from NS-NS mergers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4E5782"/>
                </a:solidFill>
                <a:latin typeface="Arial"/>
              </a:rPr>
              <a:t>Jets! RMHD. </a:t>
            </a:r>
          </a:p>
        </p:txBody>
      </p:sp>
      <p:sp>
        <p:nvSpPr>
          <p:cNvPr id="106" name="TextShape 3"/>
          <p:cNvSpPr txBox="1"/>
          <p:nvPr/>
        </p:nvSpPr>
        <p:spPr>
          <a:xfrm>
            <a:off x="6230160" y="2241360"/>
            <a:ext cx="5352840" cy="3669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30" b="0" strike="noStrike" spc="-1">
                <a:solidFill>
                  <a:srgbClr val="4E5782"/>
                </a:solidFill>
                <a:latin typeface="Arial"/>
              </a:rPr>
              <a:t>improvement of efficiency and load balancing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30" b="0" strike="noStrike" spc="-1">
                <a:solidFill>
                  <a:srgbClr val="4E5782"/>
                </a:solidFill>
                <a:latin typeface="Arial"/>
              </a:rPr>
              <a:t>Task based parallelism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30" b="0" strike="noStrike" spc="-1">
                <a:solidFill>
                  <a:srgbClr val="4E5782"/>
                </a:solidFill>
                <a:latin typeface="Arial"/>
              </a:rPr>
              <a:t>user-friendly tools for generating hydro initial data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30" b="0" strike="noStrike" spc="-1">
                <a:solidFill>
                  <a:srgbClr val="4E5782"/>
                </a:solidFill>
                <a:latin typeface="Arial"/>
              </a:rPr>
              <a:t>Improvements to Kranc</a:t>
            </a:r>
          </a:p>
        </p:txBody>
      </p:sp>
      <p:sp>
        <p:nvSpPr>
          <p:cNvPr id="107" name="TextShape 4"/>
          <p:cNvSpPr txBox="1"/>
          <p:nvPr/>
        </p:nvSpPr>
        <p:spPr>
          <a:xfrm>
            <a:off x="854640" y="1442880"/>
            <a:ext cx="4188240" cy="4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CA" sz="2400" b="0" strike="noStrike" spc="-1">
                <a:solidFill>
                  <a:srgbClr val="4E5782"/>
                </a:solidFill>
                <a:latin typeface="Arial"/>
              </a:rPr>
              <a:t>Science drivers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108" name="TextShape 5"/>
          <p:cNvSpPr txBox="1"/>
          <p:nvPr/>
        </p:nvSpPr>
        <p:spPr>
          <a:xfrm>
            <a:off x="6233400" y="1443240"/>
            <a:ext cx="530892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CA" sz="2400" b="0" strike="noStrike" spc="-1">
                <a:solidFill>
                  <a:srgbClr val="4E5782"/>
                </a:solidFill>
                <a:latin typeface="Arial"/>
              </a:rPr>
              <a:t>Infrastructure needs</a:t>
            </a:r>
            <a:endParaRPr lang="en-CA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18351</TotalTime>
  <Words>412</Words>
  <Application>Microsoft Macintosh PowerPoint</Application>
  <PresentationFormat>Custom</PresentationFormat>
  <Paragraphs>112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DejaVu Sans</vt:lpstr>
      <vt:lpstr>ＭＳ Ｐゴシック</vt:lpstr>
      <vt:lpstr>Arial</vt:lpstr>
      <vt:lpstr>Baskerville</vt:lpstr>
      <vt:lpstr>Charter Roman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NCSA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Blake Harvey</dc:creator>
  <dc:description/>
  <cp:lastModifiedBy>Puri, Vedant</cp:lastModifiedBy>
  <cp:revision>798</cp:revision>
  <cp:lastPrinted>2014-02-03T16:21:52Z</cp:lastPrinted>
  <dcterms:created xsi:type="dcterms:W3CDTF">2012-11-08T17:33:43Z</dcterms:created>
  <dcterms:modified xsi:type="dcterms:W3CDTF">2018-04-04T06:27:17Z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NCSA</vt:lpwstr>
  </property>
  <property fmtid="{D5CDD505-2E9C-101B-9397-08002B2CF9AE}" pid="4" name="HiddenSlides">
    <vt:i4>3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8</vt:i4>
  </property>
  <property fmtid="{D5CDD505-2E9C-101B-9397-08002B2CF9AE}" pid="8" name="Notes">
    <vt:i4>8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30</vt:i4>
  </property>
</Properties>
</file>